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6"/>
  </p:handoutMasterIdLst>
  <p:sldIdLst>
    <p:sldId id="257" r:id="rId2"/>
    <p:sldId id="256" r:id="rId3"/>
    <p:sldId id="264" r:id="rId4"/>
    <p:sldId id="273" r:id="rId5"/>
    <p:sldId id="258" r:id="rId6"/>
    <p:sldId id="261" r:id="rId7"/>
    <p:sldId id="262" r:id="rId8"/>
    <p:sldId id="278" r:id="rId9"/>
    <p:sldId id="279" r:id="rId10"/>
    <p:sldId id="260" r:id="rId11"/>
    <p:sldId id="276" r:id="rId12"/>
    <p:sldId id="267" r:id="rId13"/>
    <p:sldId id="265" r:id="rId14"/>
    <p:sldId id="283" r:id="rId15"/>
    <p:sldId id="266" r:id="rId16"/>
    <p:sldId id="268" r:id="rId17"/>
    <p:sldId id="284" r:id="rId18"/>
    <p:sldId id="285" r:id="rId19"/>
    <p:sldId id="286" r:id="rId20"/>
    <p:sldId id="289" r:id="rId21"/>
    <p:sldId id="282" r:id="rId22"/>
    <p:sldId id="271" r:id="rId23"/>
    <p:sldId id="290" r:id="rId24"/>
    <p:sldId id="292" r:id="rId25"/>
    <p:sldId id="259" r:id="rId26"/>
    <p:sldId id="291" r:id="rId27"/>
    <p:sldId id="280" r:id="rId28"/>
    <p:sldId id="281" r:id="rId29"/>
    <p:sldId id="269" r:id="rId30"/>
    <p:sldId id="275" r:id="rId31"/>
    <p:sldId id="274" r:id="rId32"/>
    <p:sldId id="270" r:id="rId33"/>
    <p:sldId id="277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BC411-090D-4DC7-9F99-02C49DB5591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5177A-A776-43D5-9E7B-B290DA4A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5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DD87-0B32-419C-B086-5EF5D0E44CB8}" type="datetime2">
              <a:rPr lang="ur-PK"/>
              <a:pPr>
                <a:defRPr/>
              </a:pPr>
              <a:t>بدھ، 26 ربیع الاول، 1437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Topic 5.1 : ELEMENTS, COMPOUNDS &amp; MIXTURES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FBEA-D294-4E75-9AF5-C9F437B77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6577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  <p:sldLayoutId id="2147483667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3ZiReLYGEM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L6I1O1YHH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bitesize/ks3/science/chemical_material_behaviour/compounds_mixtures/activity/" TargetMode="External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lencoe.com/sites/common_assets/science/virtual_labs/PS15/PS15.html" TargetMode="External"/><Relationship Id="rId4" Type="http://schemas.openxmlformats.org/officeDocument/2006/relationships/image" Target="../media/image25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learningmedia.org/asset/lsps07_int_theat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y.hrw.com/sh2/sh07_10/student/flash/virtual_investigations/hst/mix/hst_mix_vi.html" TargetMode="External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ypo6wGqIGY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bslearningmedia.org/resource/phy03.sci.phys.matter.atoms/atoms-the-space-between/" TargetMode="External"/><Relationship Id="rId4" Type="http://schemas.openxmlformats.org/officeDocument/2006/relationships/hyperlink" Target="https://www.youtube.com/watch?v=vlSOESXQI7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hyperlink" Target="http://video.pbs.org/video/2365543501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PejoNktKE" TargetMode="External"/><Relationship Id="rId2" Type="http://schemas.openxmlformats.org/officeDocument/2006/relationships/hyperlink" Target="https://www.youtube.com/watch?v=EMDrb2LqL7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et.colorado.edu/sims/html/build-an-atom/latest/build-an-atom_en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9K6PMGt4LM" TargetMode="External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EdRcfyYnSQ" TargetMode="External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Qf07-8Jhhpc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iodictable.com/" TargetMode="External"/><Relationship Id="rId2" Type="http://schemas.openxmlformats.org/officeDocument/2006/relationships/hyperlink" Target="https://www.youtube.com/watch?v=YdXuSftZEL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udyjams.scholastic.com/studyjams/jams/science/matter/periodic-table.htm" TargetMode="External"/><Relationship Id="rId4" Type="http://schemas.openxmlformats.org/officeDocument/2006/relationships/hyperlink" Target="https://www.youtube.com/watch?v=uPkEGAHo78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asap%20science%20periodic%20table%20song&amp;qs=VI&amp;form=QBVR&amp;pq=asap%20science%20&amp;sc=8-13&amp;sp=7&amp;sk=VI6#view=detail&amp;mid=6A38B09D9237BDC9F3BD6A38B09D9237BDC9F3BD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8ClPVkD1g" TargetMode="External"/><Relationship Id="rId2" Type="http://schemas.openxmlformats.org/officeDocument/2006/relationships/hyperlink" Target="https://www.youtube.com/watch?v=SXmVnHgwOZ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m4kids.com/files/matter_intro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s://www.youtube.com/watch?v=MaZ7lsc5ub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-KUtd5gaN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jams.scholastic.com/studyjams/jams/science/matter/atoms.htm" TargetMode="External"/><Relationship Id="rId2" Type="http://schemas.openxmlformats.org/officeDocument/2006/relationships/hyperlink" Target="http://www.glencoe.com/sites/common_assets/science/virtual_labs/E21/E21.htm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33" y="1295102"/>
            <a:ext cx="5240007" cy="51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5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3" name="Rectangle 19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609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993300"/>
                </a:solidFill>
              </a:rPr>
              <a:t>Classification of Elements as Metals &amp; Non- Metals</a:t>
            </a:r>
          </a:p>
        </p:txBody>
      </p:sp>
      <p:graphicFrame>
        <p:nvGraphicFramePr>
          <p:cNvPr id="123948" name="Group 44"/>
          <p:cNvGraphicFramePr>
            <a:graphicFrameLocks noGrp="1"/>
          </p:cNvGraphicFramePr>
          <p:nvPr>
            <p:ph sz="half" idx="2"/>
          </p:nvPr>
        </p:nvGraphicFramePr>
        <p:xfrm>
          <a:off x="1828800" y="1622425"/>
          <a:ext cx="8382000" cy="4559346"/>
        </p:xfrm>
        <a:graphic>
          <a:graphicData uri="http://schemas.openxmlformats.org/drawingml/2006/table">
            <a:tbl>
              <a:tblPr/>
              <a:tblGrid>
                <a:gridCol w="914400"/>
                <a:gridCol w="3886200"/>
                <a:gridCol w="3581400"/>
              </a:tblGrid>
              <a:tr h="871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S.No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METALS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NON- METALS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Good conductors of electricity &amp; heat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Shiny in appearance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Strong &amp; hard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Malleable &amp; ductile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Sonorous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Bad conductors of heat &amp; electricity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Usually dull in appearance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Usually weak &amp; soft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Brittle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Non- Sonorous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C43C079-2688-4D36-9859-4BA7DFCB34A4}" type="slidenum">
              <a:rPr lang="en-US" altLang="en-US">
                <a:solidFill>
                  <a:srgbClr val="FFFFFF"/>
                </a:solidFill>
              </a:rPr>
              <a:pPr/>
              <a:t>10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F6B60C-6615-4A6F-BB34-3B141640C097}" type="datetime2">
              <a:rPr lang="ur-PK"/>
              <a:pPr>
                <a:defRPr/>
              </a:pPr>
              <a:t>بدھ، 26 ربیع الاول، 1437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758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things in the universe </a:t>
            </a:r>
            <a:r>
              <a:rPr lang="en-US" dirty="0" smtClean="0"/>
              <a:t>are made up of mixtures </a:t>
            </a:r>
            <a:r>
              <a:rPr lang="en-US" dirty="0"/>
              <a:t>or a </a:t>
            </a:r>
            <a:r>
              <a:rPr lang="en-US" dirty="0" smtClean="0"/>
              <a:t>compounds.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6791" y="3867916"/>
            <a:ext cx="369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Compounds are chemically combined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77336" y="3867916"/>
            <a:ext cx="336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Mixtures are physically combined</a:t>
            </a:r>
            <a:endParaRPr lang="en-US" dirty="0"/>
          </a:p>
        </p:txBody>
      </p:sp>
      <p:pic>
        <p:nvPicPr>
          <p:cNvPr id="3074" name="Picture 2" descr="http://upload.wikimedia.org/wikipedia/commons/d/d0/Tetrasulfur-tetranitride-3D-vd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4" y="2046567"/>
            <a:ext cx="1256137" cy="11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iop.org/objects/jio/labtalk/3/6/20/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3958"/>
            <a:ext cx="6619741" cy="276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969667" y="2782528"/>
            <a:ext cx="334852" cy="33485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64118" y="2013952"/>
            <a:ext cx="669702" cy="70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66394" y="2805862"/>
            <a:ext cx="334852" cy="33485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221460" y="2269106"/>
            <a:ext cx="669702" cy="70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073296" y="2600076"/>
            <a:ext cx="985292" cy="358602"/>
            <a:chOff x="10073296" y="2600076"/>
            <a:chExt cx="985292" cy="358602"/>
          </a:xfrm>
        </p:grpSpPr>
        <p:sp>
          <p:nvSpPr>
            <p:cNvPr id="12" name="Oval 11"/>
            <p:cNvSpPr/>
            <p:nvPr/>
          </p:nvSpPr>
          <p:spPr>
            <a:xfrm>
              <a:off x="10723736" y="2623826"/>
              <a:ext cx="334852" cy="3348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073296" y="2600076"/>
              <a:ext cx="334852" cy="3348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4994584" y="2514172"/>
            <a:ext cx="334852" cy="33485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66229" y="2973288"/>
            <a:ext cx="334852" cy="33485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http://upload.wikimedia.org/wikipedia/commons/d/d0/Tetrasulfur-tetranitride-3D-vd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38" y="2153270"/>
            <a:ext cx="1103737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se1.mm.bing.net/th?&amp;id=OIP.M4b7c5325a2b2749b73e16d3a3ce3b756o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84" y="4816698"/>
            <a:ext cx="900446" cy="72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upload.wikimedia.org/wikipedia/commons/d/d0/Tetrasulfur-tetranitride-3D-vd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574" y="4588608"/>
            <a:ext cx="1103737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4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828800" y="2322830"/>
            <a:ext cx="8686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4488" indent="-344488">
              <a:buFontTx/>
              <a:buChar char="•"/>
              <a:defRPr/>
            </a:pPr>
            <a:r>
              <a:rPr lang="en-US" sz="2600" dirty="0"/>
              <a:t>Most elements react to form compounds.</a:t>
            </a:r>
          </a:p>
          <a:p>
            <a:pPr marL="687388" lvl="1" indent="-228600">
              <a:buFontTx/>
              <a:buChar char="•"/>
              <a:defRPr/>
            </a:pPr>
            <a:r>
              <a:rPr lang="en-US" sz="2600" dirty="0"/>
              <a:t>Example, H</a:t>
            </a:r>
            <a:r>
              <a:rPr lang="en-US" sz="2600" baseline="-25000" dirty="0"/>
              <a:t>2</a:t>
            </a:r>
            <a:r>
              <a:rPr lang="en-US" sz="2600" dirty="0"/>
              <a:t>O</a:t>
            </a:r>
          </a:p>
          <a:p>
            <a:pPr marL="344488" indent="-344488">
              <a:spcBef>
                <a:spcPct val="20000"/>
              </a:spcBef>
              <a:buFontTx/>
              <a:buChar char="•"/>
              <a:defRPr/>
            </a:pPr>
            <a:r>
              <a:rPr lang="en-US" sz="2600" dirty="0"/>
              <a:t>The proportions of elements in compounds are the same irrespective of how the compound was formed.</a:t>
            </a:r>
          </a:p>
          <a:p>
            <a:pPr marL="344488" lvl="1" indent="-344488">
              <a:spcBef>
                <a:spcPct val="20000"/>
              </a:spcBef>
              <a:buFontTx/>
              <a:buChar char="•"/>
              <a:defRPr/>
            </a:pPr>
            <a:r>
              <a:rPr lang="en-US" sz="2600" dirty="0"/>
              <a:t>The composition of a pure compound is always the same.</a:t>
            </a:r>
          </a:p>
          <a:p>
            <a:pPr marL="344488" indent="-344488">
              <a:spcBef>
                <a:spcPct val="20000"/>
              </a:spcBef>
              <a:buFontTx/>
              <a:buChar char="•"/>
              <a:defRPr/>
            </a:pPr>
            <a:r>
              <a:rPr lang="en-US" altLang="en-US" sz="2600" dirty="0"/>
              <a:t>If water is decomposed, then there will always be twice as much hydrogen gas formed as oxygen gas.</a:t>
            </a:r>
          </a:p>
          <a:p>
            <a:pPr marL="344488" indent="-344488">
              <a:spcBef>
                <a:spcPct val="20000"/>
              </a:spcBef>
              <a:buFontTx/>
              <a:buChar char="•"/>
              <a:defRPr/>
            </a:pPr>
            <a:r>
              <a:rPr lang="en-US" altLang="en-US" sz="2600" dirty="0">
                <a:solidFill>
                  <a:srgbClr val="003399"/>
                </a:solidFill>
              </a:rPr>
              <a:t>.</a:t>
            </a:r>
            <a:endParaRPr lang="en-US" sz="2600" dirty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2081679" y="888493"/>
            <a:ext cx="7924800" cy="914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</a:rPr>
            </a:br>
            <a:r>
              <a:rPr lang="en-US" altLang="en-US" b="1" dirty="0" smtClean="0">
                <a:solidFill>
                  <a:srgbClr val="993300"/>
                </a:solidFill>
                <a:latin typeface="Arial" panose="020B0604020202020204" pitchFamily="34" charset="0"/>
              </a:rPr>
              <a:t>Compounds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endParaRPr lang="en-US" altLang="en-US" dirty="0" smtClean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D2D4222-0795-478E-91DD-E46F00D0A77B}" type="slidenum">
              <a:rPr lang="en-US" altLang="en-US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075A79-72D4-425A-A0C4-3783184E7B2C}" type="datetime2">
              <a:rPr lang="ur-PK"/>
              <a:pPr>
                <a:defRPr/>
              </a:pPr>
              <a:t>بدھ، 26 ربیع الاول، 1437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16248" y="1345693"/>
            <a:ext cx="5808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2"/>
                </a:solidFill>
                <a:hlinkClick r:id="rId2"/>
              </a:rPr>
              <a:t>www.youtube.com/watch?v=r3ZiReLYGEM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844040" y="3002280"/>
            <a:ext cx="868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4488" indent="-344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Heterogeneous mixtures are not uniform throughout.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Homogeneous mixtures are uniform throughout.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Homogeneous mixtures are called solutions.</a:t>
            </a:r>
          </a:p>
        </p:txBody>
      </p:sp>
      <p:sp>
        <p:nvSpPr>
          <p:cNvPr id="21507" name="Rectangle 9"/>
          <p:cNvSpPr>
            <a:spLocks noGrp="1" noChangeArrowheads="1"/>
          </p:cNvSpPr>
          <p:nvPr>
            <p:ph type="title"/>
          </p:nvPr>
        </p:nvSpPr>
        <p:spPr>
          <a:xfrm>
            <a:off x="2081679" y="899160"/>
            <a:ext cx="7924800" cy="8382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</a:rPr>
            </a:br>
            <a:r>
              <a:rPr lang="en-US" altLang="en-US" b="1" dirty="0" smtClean="0">
                <a:solidFill>
                  <a:srgbClr val="993300"/>
                </a:solidFill>
                <a:latin typeface="Arial" panose="020B0604020202020204" pitchFamily="34" charset="0"/>
              </a:rPr>
              <a:t>Mixtures</a:t>
            </a:r>
            <a:r>
              <a:rPr lang="en-US" altLang="en-US" b="1" dirty="0" smtClean="0">
                <a:latin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</a:rPr>
            </a:br>
            <a:endParaRPr lang="en-US" altLang="en-US" dirty="0" smtClean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B32F7A1-2145-4BD9-B75F-E3FCF3605A86}" type="slidenum">
              <a:rPr lang="en-US" altLang="en-US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294637-A612-4346-AAC8-90DE4337A6E3}" type="datetime2">
              <a:rPr lang="ur-PK"/>
              <a:pPr>
                <a:defRPr/>
              </a:pPr>
              <a:t>بدھ، 26 ربیع الاول، 1437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6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Mixtures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" y="2050174"/>
            <a:ext cx="6088973" cy="424759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"/>
          <a:stretch/>
        </p:blipFill>
        <p:spPr>
          <a:xfrm>
            <a:off x="6204724" y="2144905"/>
            <a:ext cx="5987276" cy="40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993300"/>
                </a:solidFill>
              </a:rPr>
              <a:t>CHARACTERISTICS OF MIXTURE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altLang="en-US" sz="2800" dirty="0"/>
              <a:t>It is an impure </a:t>
            </a:r>
            <a:r>
              <a:rPr lang="en-GB" altLang="en-US" sz="2800" dirty="0" smtClean="0"/>
              <a:t>substance</a:t>
            </a:r>
            <a:endParaRPr lang="en-GB" altLang="en-US" sz="2800" dirty="0"/>
          </a:p>
          <a:p>
            <a:pPr eaLnBrk="1" hangingPunct="1"/>
            <a:r>
              <a:rPr lang="en-GB" altLang="en-US" sz="2800" dirty="0"/>
              <a:t>No formula</a:t>
            </a:r>
          </a:p>
          <a:p>
            <a:pPr eaLnBrk="1" hangingPunct="1"/>
            <a:r>
              <a:rPr lang="en-GB" altLang="en-US" sz="2800" dirty="0"/>
              <a:t>They can be mixed in any ratio.</a:t>
            </a:r>
          </a:p>
          <a:p>
            <a:pPr eaLnBrk="1" hangingPunct="1"/>
            <a:r>
              <a:rPr lang="en-GB" altLang="en-US" sz="2800" dirty="0"/>
              <a:t>The properties of the mixture are the properties of its constituents.</a:t>
            </a:r>
          </a:p>
          <a:p>
            <a:pPr eaLnBrk="1" hangingPunct="1"/>
            <a:r>
              <a:rPr lang="en-GB" altLang="en-US" sz="2800" dirty="0"/>
              <a:t>Constituents can be easily </a:t>
            </a:r>
            <a:r>
              <a:rPr lang="en-GB" altLang="en-US" sz="2800" dirty="0" smtClean="0"/>
              <a:t>separated </a:t>
            </a:r>
            <a:r>
              <a:rPr lang="en-GB" altLang="en-US" sz="2800" dirty="0"/>
              <a:t>by physical methods e.g. heating, drying, crystallization, distillation etc.</a:t>
            </a:r>
          </a:p>
          <a:p>
            <a:pPr eaLnBrk="1" hangingPunct="1"/>
            <a:r>
              <a:rPr lang="en-GB" altLang="en-US" sz="2800" dirty="0"/>
              <a:t>It is either homogenous </a:t>
            </a:r>
            <a:r>
              <a:rPr lang="en-GB" altLang="en-US" sz="2800"/>
              <a:t>or </a:t>
            </a:r>
            <a:r>
              <a:rPr lang="en-GB" altLang="en-US" sz="2800" smtClean="0"/>
              <a:t>heterogeneous.</a:t>
            </a:r>
            <a:endParaRPr lang="en-US" alt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54F015C-26DC-4C40-A74B-BDA5AD5E59DD}" type="slidenum">
              <a:rPr lang="en-US" altLang="en-US">
                <a:solidFill>
                  <a:srgbClr val="FFFFFF"/>
                </a:solidFill>
              </a:rPr>
              <a:pPr/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741090-1B0A-4ADB-AC94-BCBC8A4433EF}" type="datetime2">
              <a:rPr lang="ur-PK"/>
              <a:pPr>
                <a:defRPr/>
              </a:pPr>
              <a:t>بدھ، 26 ربیع الاول، 1437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56352" y="6037155"/>
            <a:ext cx="5856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www.youtube.com/watch?v=cL6I1O1YHH0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0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31" y="4198512"/>
            <a:ext cx="3719206" cy="26594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FEAC3A3-3A88-44FB-9EC8-8FF8ED215872}" type="slidenum">
              <a:rPr lang="en-US" altLang="en-US">
                <a:solidFill>
                  <a:srgbClr val="FFFFFF"/>
                </a:solidFill>
              </a:rPr>
              <a:pPr/>
              <a:t>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650CFB4-732E-4AC6-B6DD-7EBB2BD60F3B}" type="datetime2">
              <a:rPr lang="ur-PK"/>
              <a:pPr>
                <a:defRPr/>
              </a:pPr>
              <a:t>بدھ، 26 ربیع الاول، 1437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49510" y="67172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http://www.bbc.co.uk/bitesize/ks3/science/chemical_material_behaviour/compounds_mixtures/activity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48"/>
            <a:ext cx="6526413" cy="290325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76" y="1913448"/>
            <a:ext cx="5599598" cy="255552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6699"/>
            <a:ext cx="6532975" cy="1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9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 of Mixtures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85" y="2113157"/>
            <a:ext cx="7331391" cy="4120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41" y="2550017"/>
            <a:ext cx="4570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Solutions</a:t>
            </a:r>
            <a:r>
              <a:rPr lang="en-US" dirty="0" smtClean="0"/>
              <a:t>:  Blood, </a:t>
            </a:r>
            <a:r>
              <a:rPr lang="en-US" dirty="0" err="1" smtClean="0"/>
              <a:t>koolaid</a:t>
            </a:r>
            <a:r>
              <a:rPr lang="en-US" dirty="0" smtClean="0"/>
              <a:t>, tea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Colloids</a:t>
            </a:r>
            <a:r>
              <a:rPr lang="en-US" dirty="0" smtClean="0"/>
              <a:t>: smoke, milk cheese, </a:t>
            </a:r>
            <a:r>
              <a:rPr lang="en-US" dirty="0" err="1" smtClean="0"/>
              <a:t>jello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Suspension:  </a:t>
            </a:r>
            <a:r>
              <a:rPr lang="en-US" dirty="0" smtClean="0"/>
              <a:t>snow globe,</a:t>
            </a:r>
          </a:p>
          <a:p>
            <a:r>
              <a:rPr lang="en-US" dirty="0" smtClean="0"/>
              <a:t> “shake well” items, salad dressing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8" y="4444678"/>
            <a:ext cx="1552792" cy="243874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78" y="4417404"/>
            <a:ext cx="3109051" cy="23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Solutions:  Solute and Solvent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4" y="2157235"/>
            <a:ext cx="5672846" cy="42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 and Saturation Rates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3976"/>
            <a:ext cx="3324689" cy="400105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89" y="1883976"/>
            <a:ext cx="4972744" cy="299126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25" y="1883976"/>
            <a:ext cx="4296375" cy="2686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7812" y="56661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www.glencoe.com/sites/common_assets/science/virtual_labs/PS15/PS15.html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401" y="1150807"/>
            <a:ext cx="10572000" cy="434974"/>
          </a:xfrm>
        </p:spPr>
        <p:txBody>
          <a:bodyPr>
            <a:noAutofit/>
          </a:bodyPr>
          <a:lstStyle/>
          <a:p>
            <a:r>
              <a:rPr lang="en-US" sz="5400" dirty="0" smtClean="0"/>
              <a:t>Elements, Compounds and Mixture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2103120" y="55442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http://www.pbslearningmedia.org/asset/lsps07_int_theatom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20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Visuals for how atoms look in elements, compounds and mixtures.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56" y="1422297"/>
            <a:ext cx="7515905" cy="54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</a:t>
            </a:r>
            <a:r>
              <a:rPr lang="en-US" dirty="0"/>
              <a:t>S</a:t>
            </a:r>
            <a:r>
              <a:rPr lang="en-US" dirty="0" smtClean="0"/>
              <a:t>eparate Mixtures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3" y="1906637"/>
            <a:ext cx="6786358" cy="47259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5999" y="12004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my.hrw.com/sh2/sh07_10/student/flash/virtual_investigations/hst/mix/hst_mix_vi.html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02" y="1204602"/>
            <a:ext cx="8328775" cy="56533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7560" y="274320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Matter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372600" y="2926080"/>
            <a:ext cx="899160" cy="10515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51720" y="255674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Atoms</a:t>
            </a:r>
            <a:endParaRPr lang="en-US" dirty="0"/>
          </a:p>
        </p:txBody>
      </p:sp>
      <p:pic>
        <p:nvPicPr>
          <p:cNvPr id="2050" name="Picture 2" descr="animated boy taking a test in schoo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185293"/>
            <a:ext cx="3186492" cy="318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58774" y="2413338"/>
            <a:ext cx="6013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www.youtube.com/watch?v=8ypo6wGqIGY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5959" y="6038850"/>
            <a:ext cx="5785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www.youtube.com/watch?v=vlSOESXQI7o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5959" y="349875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search.tb.ask.com/search/video.jhtml?searchfor=atom+video&amp;cb=UX&amp;pg=GGmain&amp;p2=^UX^xdm423^S10476^us&amp;qid=13872fe8ec364c598ee4e9d2c01d59bd&amp;n=780c6df5&amp;ss=sub&amp;pn=1&amp;st=sb&amp;ptb=5D2DDCE1-0FA6-4F84-8C0E-D872E216D0DE&amp;tpr=&amp;si=245051_JEM-TESTUS&amp;vidOrd=2&amp;vidId=_</a:t>
            </a:r>
            <a:r>
              <a:rPr lang="en-US" dirty="0" smtClean="0"/>
              <a:t>lNF3_30lUE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65381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http://www.pbslearningmedia.org/resource/phy03.sci.phys.matter.atoms/atoms-the-space-between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Atoms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48003" y="1417638"/>
            <a:ext cx="4668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http://video.pbs.org/video/2365543501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25" y="2624081"/>
            <a:ext cx="9240540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3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29870"/>
            <a:ext cx="10571998" cy="970450"/>
          </a:xfrm>
        </p:spPr>
        <p:txBody>
          <a:bodyPr/>
          <a:lstStyle/>
          <a:p>
            <a:r>
              <a:rPr lang="en-US" dirty="0" smtClean="0"/>
              <a:t>Atomic Structure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15240" y="2316567"/>
            <a:ext cx="5867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www.youtube.com/watch?v=EMDrb2LqL7E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35281" y="3244334"/>
            <a:ext cx="5721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www.youtube.com/watch?v=sRPejoNktKE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57093" y="47672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phet.colorado.edu/sims/html/build-an-atom/latest/build-an-atom_en.html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061" y="3520083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Covalent bonding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15330" y="3520083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Ionic  bonding</a:t>
            </a:r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50" y="3073896"/>
            <a:ext cx="3019846" cy="19910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189" y="403230"/>
            <a:ext cx="3886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Chemical Bonding</a:t>
            </a:r>
            <a:endParaRPr lang="en-US" sz="32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190" y="5572018"/>
            <a:ext cx="5532378" cy="970450"/>
          </a:xfrm>
        </p:spPr>
        <p:txBody>
          <a:bodyPr/>
          <a:lstStyle/>
          <a:p>
            <a:r>
              <a:rPr lang="en-US" sz="1000" dirty="0" smtClean="0"/>
              <a:t>Bonding </a:t>
            </a:r>
            <a:r>
              <a:rPr lang="en-US" sz="1000" dirty="0"/>
              <a:t>of Atomshttp://search.tb.ask.com/search/video.jhtml?searchfor=colvaent+bonding+video&amp;cb=UX&amp;pg=GGmain&amp;p2=^UX^xdm423^S10476^us&amp;n=780c6df5&amp;qid=116a7e219f164b5b895f9b7c55adeecf&amp;ss=sub&amp;pn=1&amp;st=sb&amp;ptb=5D2DDCE1-0FA6-4F84-8C0E-D872E216D0DE&amp;tpr=&amp;</a:t>
            </a:r>
            <a:r>
              <a:rPr lang="en-US" sz="1000" dirty="0" smtClean="0"/>
              <a:t>si=245051_JEM-TESTUS&amp;vidOrd=2&amp;vidId=QXT4OVM4vXI</a:t>
            </a:r>
            <a:br>
              <a:rPr lang="en-US" sz="1000" dirty="0" smtClean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71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Bonding of elements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014" y="2661195"/>
            <a:ext cx="1049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Covalent Bonding</a:t>
            </a:r>
            <a:r>
              <a:rPr lang="en-US" dirty="0" smtClean="0"/>
              <a:t>:  Share electrons- usually same element or have some common properties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0" y="3843248"/>
            <a:ext cx="3362976" cy="22573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93" y="3520083"/>
            <a:ext cx="6053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www.youtube.com/watch?v=G9K6PMGt4LM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3132" y="427578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http://search.tb.ask.com/search/video.jhtml?searchfor=colvaent+bonding+video&amp;cb=UX&amp;pg=GGmain&amp;p2=^UX^xdm423^S10476^us&amp;n=780c6df5&amp;qid=116a7e219f164b5b895f9b7c55adeecf&amp;ss=sub&amp;pn=1&amp;st=sb&amp;ptb=5D2DDCE1-0FA6-4F84-8C0E-D872E216D0DE&amp;tpr=&amp;</a:t>
            </a:r>
            <a:r>
              <a:rPr lang="en-US" dirty="0" smtClean="0"/>
              <a:t>si=245051_JEM-TESTUS&amp;vidOrd=2&amp;vidId=QXT4OVM4vXI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05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8332" y="2257695"/>
            <a:ext cx="11104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Ionic Bonding</a:t>
            </a:r>
            <a:r>
              <a:rPr lang="en-US" dirty="0" smtClean="0"/>
              <a:t>:  a lost or gain of electrons  and changing the charge to positive or negative </a:t>
            </a:r>
          </a:p>
          <a:p>
            <a:r>
              <a:rPr lang="en-US" dirty="0" smtClean="0"/>
              <a:t>leaving the two atoms attracted to each other.  This occurs between metal and nonmetal atoms.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96" y="3305213"/>
            <a:ext cx="6801557" cy="26577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6695" y="6211669"/>
            <a:ext cx="5913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www.youtube.com/watch?v=DEdRcfyYnSQ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20493" y="6040940"/>
            <a:ext cx="5816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www.youtube.com/watch?v=Qf07-8Jhhpc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09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75500" y="5527655"/>
            <a:ext cx="5767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www.youtube.com/watch?v=YdXuSftZELQ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9251" y="4951214"/>
            <a:ext cx="3746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http://www.periodictable.com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83963" y="4051607"/>
            <a:ext cx="5987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www.youtube.com/watch?v=uPkEGAHo78o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11463" y="22729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studyjams.scholastic.com/studyjams/jams/science/matter/periodic-table.htm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2819400" y="2286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Classification of Matter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F5B3163-2158-4880-A4F6-761AAC39A0B6}" type="slidenum">
              <a:rPr lang="en-US" altLang="en-US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B3262DE-25C4-4918-A6EA-4F790C642743}" type="datetime2">
              <a:rPr lang="ur-PK"/>
              <a:pPr>
                <a:defRPr/>
              </a:pPr>
              <a:t>بدھ، 26 ربیع الاول، 1437</a:t>
            </a:fld>
            <a:endParaRPr lang="en-US"/>
          </a:p>
        </p:txBody>
      </p:sp>
      <p:sp>
        <p:nvSpPr>
          <p:cNvPr id="3077" name="Content Placeholder 7"/>
          <p:cNvSpPr>
            <a:spLocks noGrp="1"/>
          </p:cNvSpPr>
          <p:nvPr>
            <p:ph idx="1"/>
          </p:nvPr>
        </p:nvSpPr>
        <p:spPr>
          <a:xfrm>
            <a:off x="1981200" y="1600200"/>
            <a:ext cx="3733800" cy="4495800"/>
          </a:xfrm>
        </p:spPr>
        <p:txBody>
          <a:bodyPr/>
          <a:lstStyle/>
          <a:p>
            <a:r>
              <a:rPr lang="en-US" altLang="en-US" smtClean="0"/>
              <a:t>Matter is a substance that occupy space and has mass.</a:t>
            </a:r>
          </a:p>
          <a:p>
            <a:r>
              <a:rPr lang="en-US" altLang="en-US" smtClean="0"/>
              <a:t>Matter can be classified into</a:t>
            </a:r>
          </a:p>
          <a:p>
            <a:r>
              <a:rPr lang="en-US" altLang="en-US" smtClean="0"/>
              <a:t>i. Pure Matter</a:t>
            </a:r>
          </a:p>
          <a:p>
            <a:r>
              <a:rPr lang="en-US" altLang="en-US" smtClean="0"/>
              <a:t>ii. Impure Matter</a:t>
            </a:r>
            <a:endParaRPr lang="ur-PK" altLang="en-US" smtClean="0"/>
          </a:p>
        </p:txBody>
      </p:sp>
      <p:pic>
        <p:nvPicPr>
          <p:cNvPr id="3078" name="Picture 9" descr="FG01_05a-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5480"/>
            <a:ext cx="4425950" cy="47879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0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How to read a periodic table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42" name="Picture 2" descr="https://www.classzone.com/books/earth_science/terc/content/investigations/es0501/images/es0501_p6_readinginfo_b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0" y="1813991"/>
            <a:ext cx="6397952" cy="47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docbrown.info/page04/4_71atom/LiDia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9" t="49999"/>
          <a:stretch/>
        </p:blipFill>
        <p:spPr bwMode="auto">
          <a:xfrm>
            <a:off x="7547855" y="2065867"/>
            <a:ext cx="4466100" cy="21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700011" y="1236372"/>
            <a:ext cx="1918952" cy="829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The universe is made up of Elements and Atoms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218" name="Picture 2" descr="http://www.ptable.com/Images/periodic%20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25" y="1835568"/>
            <a:ext cx="6545475" cy="49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62216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www.bing.com/videos/search?q=asap%20science%20periodic%20table%20song&amp;qs=VI&amp;form=QBVR&amp;pq=asap%20science%20&amp;sc=8-13&amp;sp=7&amp;sk=VI6#view=detail&amp;mid=6A38B09D9237BDC9F3BD6A38B09D9237BDC9F3BD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1.bp.blogspot.com/-XC6ZApteL04/T0PQJILFnaI/AAAAAAAAFoA/KJT83aXTDaw/s1600/periodic+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0" y="-838200"/>
            <a:ext cx="10513320" cy="788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tell how many atoms are in a compound.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4572000"/>
            <a:ext cx="10131425" cy="1219200"/>
          </a:xfrm>
        </p:spPr>
        <p:txBody>
          <a:bodyPr/>
          <a:lstStyle/>
          <a:p>
            <a:r>
              <a:rPr lang="en-US" dirty="0"/>
              <a:t>http://quizlet.com/1880999/names-and-formulas-of-chemical-compounds-flash-cards/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83760" y="2188265"/>
                <a:ext cx="95868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760" y="2188265"/>
                <a:ext cx="958686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9108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48675" y="2126710"/>
                <a:ext cx="169155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675" y="2126710"/>
                <a:ext cx="1691553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74726" y="3244334"/>
                <a:ext cx="13069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726" y="3244334"/>
                <a:ext cx="1306961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8605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64936" y="3244334"/>
                <a:ext cx="20592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936" y="3244334"/>
                <a:ext cx="2059218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1834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0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graphene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63759" y="3244334"/>
            <a:ext cx="6064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www.youtube.com/watch?v=SXmVnHgwOZs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56733" y="4547354"/>
            <a:ext cx="5878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www.youtube.com/watch?v=EX8ClPVkD1g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atom and element?</a:t>
            </a:r>
            <a:endParaRPr lang="en-US" dirty="0"/>
          </a:p>
        </p:txBody>
      </p:sp>
      <p:pic>
        <p:nvPicPr>
          <p:cNvPr id="2052" name="Picture 4" descr="http://www.ducksters.com/science/at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4" y="2080892"/>
            <a:ext cx="3240228" cy="324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nsrv.ca.gov/cgs/information/PublishingImages/GoldNug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71" y="2051217"/>
            <a:ext cx="2098228" cy="148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696939" y="4129825"/>
            <a:ext cx="206062" cy="2239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58634" y="4129996"/>
            <a:ext cx="206062" cy="2239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20329" y="4129825"/>
            <a:ext cx="206062" cy="2239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984170" y="4118922"/>
            <a:ext cx="206062" cy="2239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51254" y="4118922"/>
            <a:ext cx="206062" cy="2239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15284" y="2682145"/>
            <a:ext cx="206062" cy="2239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56488" y="4363109"/>
            <a:ext cx="206062" cy="2239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20329" y="4374182"/>
            <a:ext cx="206062" cy="2239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84170" y="4374182"/>
            <a:ext cx="206062" cy="2239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51254" y="4363109"/>
            <a:ext cx="206062" cy="2239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81002" y="4374182"/>
            <a:ext cx="206062" cy="2239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2764" y="4793903"/>
            <a:ext cx="7348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Element is a pure substance made up of one type of atom.  It cannot be separated into a simpler substance by physical or chemical means.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60864" y="2987794"/>
            <a:ext cx="604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atom is the smallest particle of a pure substance.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22765" y="5851501"/>
            <a:ext cx="5076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www.chem4kids.com/files/matter_intro.html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25341" y="5851501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Watch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107680" cy="97045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lements, compound and mixture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87238" y="3273026"/>
            <a:ext cx="5830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www.youtube.com/watch?v=MaZ7lsc5ub8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4019" y="46999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</a:t>
            </a:r>
            <a:r>
              <a:rPr lang="en-US" i="1" dirty="0"/>
              <a:t>pure substance</a:t>
            </a:r>
            <a:r>
              <a:rPr lang="en-US" dirty="0"/>
              <a:t> has a definite and constant composition — like salt or sugar. A pure substance can be either an element or a compound, but the composition of a pure substance doesn’t vary.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305990"/>
            <a:ext cx="5528214" cy="3594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560" y="58652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Verdana, Arial, Helvetica, sans-serif"/>
              </a:rPr>
              <a:t>The white stuff we know as sugar is sucrose, a molecule composed of 12 atoms of carbon, 22 atoms of hydrogen, and 11 atoms of oxygen (C</a:t>
            </a:r>
            <a:r>
              <a:rPr lang="en-US" baseline="-25000" dirty="0">
                <a:latin typeface="Arial, Helvetica, sans-serif"/>
              </a:rPr>
              <a:t>12</a:t>
            </a:r>
            <a:r>
              <a:rPr lang="en-US" dirty="0">
                <a:latin typeface="Verdana, Arial, Helvetica, sans-serif"/>
              </a:rPr>
              <a:t>H</a:t>
            </a:r>
            <a:r>
              <a:rPr lang="en-US" baseline="-25000" dirty="0">
                <a:latin typeface="Arial, Helvetica, sans-serif"/>
              </a:rPr>
              <a:t>22</a:t>
            </a:r>
            <a:r>
              <a:rPr lang="en-US" dirty="0">
                <a:latin typeface="Verdana, Arial, Helvetica, sans-serif"/>
              </a:rPr>
              <a:t>O</a:t>
            </a:r>
            <a:r>
              <a:rPr lang="en-US" baseline="-25000" dirty="0">
                <a:latin typeface="Arial, Helvetica, sans-serif"/>
              </a:rPr>
              <a:t>11</a:t>
            </a:r>
            <a:r>
              <a:rPr lang="en-US" dirty="0">
                <a:latin typeface="Verdana, Arial, Helvetica, sans-serif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Elements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8280" y="1977708"/>
            <a:ext cx="5029200" cy="4876800"/>
          </a:xfrm>
        </p:spPr>
        <p:txBody>
          <a:bodyPr/>
          <a:lstStyle/>
          <a:p>
            <a:r>
              <a:rPr lang="en-US" altLang="en-US" sz="2400" dirty="0"/>
              <a:t>A sample of lead atoms (</a:t>
            </a:r>
            <a:r>
              <a:rPr lang="en-US" altLang="en-US" sz="2400" dirty="0" err="1"/>
              <a:t>Pb</a:t>
            </a:r>
            <a:r>
              <a:rPr lang="en-US" altLang="en-US" sz="2400" dirty="0"/>
              <a:t>).  All atoms in the sample consist of lead, so the substance is homogeneous.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A sample of chlorine atoms (Cl).  All atoms in the sample consist of chlorine, so the substance is homogeneous.</a:t>
            </a:r>
          </a:p>
        </p:txBody>
      </p:sp>
      <p:graphicFrame>
        <p:nvGraphicFramePr>
          <p:cNvPr id="819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270392"/>
              </p:ext>
            </p:extLst>
          </p:nvPr>
        </p:nvGraphicFramePr>
        <p:xfrm>
          <a:off x="1783080" y="2484120"/>
          <a:ext cx="2590800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Bitmap Image" r:id="rId3" imgW="2095793" imgH="1561905" progId="Paint.Picture">
                  <p:embed/>
                </p:oleObj>
              </mc:Choice>
              <mc:Fallback>
                <p:oleObj name="Bitmap Image" r:id="rId3" imgW="2095793" imgH="15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080" y="2484120"/>
                        <a:ext cx="2590800" cy="193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73105"/>
              </p:ext>
            </p:extLst>
          </p:nvPr>
        </p:nvGraphicFramePr>
        <p:xfrm>
          <a:off x="1783080" y="4595812"/>
          <a:ext cx="2590800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Bitmap Image" r:id="rId5" imgW="2104762" imgH="1590897" progId="Paint.Picture">
                  <p:embed/>
                </p:oleObj>
              </mc:Choice>
              <mc:Fallback>
                <p:oleObj name="Bitmap Image" r:id="rId5" imgW="2104762" imgH="15908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080" y="4595812"/>
                        <a:ext cx="2590800" cy="195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2A03D66-78B4-4CA8-8D2D-6C9181AF92C1}" type="datetime2">
              <a:rPr lang="ur-PK"/>
              <a:pPr>
                <a:defRPr/>
              </a:pPr>
              <a:t>بدھ، 26 ربیع الاول، 1437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6C1E68D-4A0A-4855-B072-4087BA56718B}" type="slidenum">
              <a:rPr lang="en-US" altLang="en-US">
                <a:solidFill>
                  <a:srgbClr val="FFFFFF"/>
                </a:solidFill>
              </a:rPr>
              <a:pPr/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1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752600" y="1676400"/>
            <a:ext cx="868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4488" indent="-344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endParaRPr lang="en-US" altLang="en-US" sz="2800"/>
          </a:p>
          <a:p>
            <a:endParaRPr lang="en-US" altLang="en-US" sz="2800">
              <a:solidFill>
                <a:srgbClr val="003399"/>
              </a:solidFill>
            </a:endParaRPr>
          </a:p>
        </p:txBody>
      </p:sp>
      <p:pic>
        <p:nvPicPr>
          <p:cNvPr id="9219" name="Picture 5" descr="FG01_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69" y="2712720"/>
            <a:ext cx="804545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6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/>
            </a:r>
            <a:br>
              <a:rPr lang="en-US" altLang="en-US" b="1" smtClean="0">
                <a:latin typeface="Arial" panose="020B0604020202020204" pitchFamily="34" charset="0"/>
              </a:rPr>
            </a:br>
            <a:r>
              <a:rPr lang="en-US" altLang="en-US" b="1" smtClean="0">
                <a:solidFill>
                  <a:srgbClr val="993300"/>
                </a:solidFill>
                <a:latin typeface="Arial" panose="020B0604020202020204" pitchFamily="34" charset="0"/>
              </a:rPr>
              <a:t>Elements</a:t>
            </a:r>
            <a:r>
              <a:rPr lang="en-US" altLang="en-US" sz="4800"/>
              <a:t/>
            </a:r>
            <a:br>
              <a:rPr lang="en-US" altLang="en-US" sz="4800"/>
            </a:br>
            <a:endParaRPr lang="en-US" altLang="en-US" smtClean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A81561E-1536-4CB3-9228-625CADE32B47}" type="slidenum">
              <a:rPr lang="en-US" altLang="en-US">
                <a:solidFill>
                  <a:srgbClr val="FFFFFF"/>
                </a:solidFill>
              </a:rPr>
              <a:pPr/>
              <a:t>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55AEB7-204E-4F6F-AD64-7990078FCC3E}" type="datetime2">
              <a:rPr lang="ur-PK"/>
              <a:pPr>
                <a:defRPr/>
              </a:pPr>
              <a:t>بدھ، 26 ربیع الاول، 1437</a:t>
            </a:fld>
            <a:endParaRPr lang="en-US"/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1231094" y="974725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b="1" dirty="0">
                <a:solidFill>
                  <a:schemeClr val="bg1"/>
                </a:solidFill>
              </a:rPr>
              <a:t>The earth’s crust consists of 5 main elements.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b="1" dirty="0">
                <a:solidFill>
                  <a:schemeClr val="bg1"/>
                </a:solidFill>
              </a:rPr>
              <a:t>The human body consists mostly of 3 main elements.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536394" y="1520428"/>
            <a:ext cx="5840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www.youtube.com/watch?v=k-KUtd5gaN0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Elements by their properties.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www.glencoe.com/sites/common_assets/science/virtual_labs/E21/E21.html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6181" y="49732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studyjams.scholastic.com/studyjams/jams/science/matter/atoms.htm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are divided in three Major Categories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989342"/>
              </p:ext>
            </p:extLst>
          </p:nvPr>
        </p:nvGraphicFramePr>
        <p:xfrm>
          <a:off x="614680" y="2316479"/>
          <a:ext cx="8986520" cy="341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82"/>
                <a:gridCol w="2812031"/>
                <a:gridCol w="2995507"/>
              </a:tblGrid>
              <a:tr h="12035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Metals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Iron, copper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Usually shiny; malleable; ductile; good conductor</a:t>
                      </a:r>
                      <a:endParaRPr lang="en-US" sz="2000" dirty="0"/>
                    </a:p>
                  </a:txBody>
                  <a:tcPr/>
                </a:tc>
              </a:tr>
              <a:tr h="84246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Nonmentals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Sulfer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carbon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Dull, brittle; unmalleable; poor conductor</a:t>
                      </a:r>
                      <a:endParaRPr lang="en-US" sz="2000" dirty="0"/>
                    </a:p>
                  </a:txBody>
                  <a:tcPr/>
                </a:tc>
              </a:tr>
              <a:tr h="12035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Semimetals(metalloids)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Silicon(used to make computer chips), boron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Have some properties of metals and</a:t>
                      </a:r>
                      <a:r>
                        <a:rPr lang="en-US" sz="2000" baseline="0" dirty="0" smtClean="0"/>
                        <a:t> nonmetals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943629"/>
              </p:ext>
            </p:extLst>
          </p:nvPr>
        </p:nvGraphicFramePr>
        <p:xfrm>
          <a:off x="614680" y="6145106"/>
          <a:ext cx="977900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667"/>
                <a:gridCol w="3259667"/>
                <a:gridCol w="32596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Noble gases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Helium, neon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 not combine readily with other elements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3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766</TotalTime>
  <Words>815</Words>
  <Application>Microsoft Office PowerPoint</Application>
  <PresentationFormat>Custom</PresentationFormat>
  <Paragraphs>171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Quotable</vt:lpstr>
      <vt:lpstr>Bitmap Image</vt:lpstr>
      <vt:lpstr>PowerPoint Presentation</vt:lpstr>
      <vt:lpstr>PowerPoint Presentation</vt:lpstr>
      <vt:lpstr>PowerPoint Presentation</vt:lpstr>
      <vt:lpstr>What is an atom and element?</vt:lpstr>
      <vt:lpstr>Elements, compound and mixture</vt:lpstr>
      <vt:lpstr>Elements</vt:lpstr>
      <vt:lpstr> Elements </vt:lpstr>
      <vt:lpstr>Identifying Elements by their properties.</vt:lpstr>
      <vt:lpstr>Elements are divided in three Major Categories</vt:lpstr>
      <vt:lpstr>Classification of Elements as Metals &amp; Non- Metals</vt:lpstr>
      <vt:lpstr>Most things in the universe are made up of mixtures or a compounds.</vt:lpstr>
      <vt:lpstr> Compounds </vt:lpstr>
      <vt:lpstr> Mixtures </vt:lpstr>
      <vt:lpstr>Two Types of Mixtures</vt:lpstr>
      <vt:lpstr>CHARACTERISTICS OF MIXTURE</vt:lpstr>
      <vt:lpstr>PowerPoint Presentation</vt:lpstr>
      <vt:lpstr>Examples of Mixtures</vt:lpstr>
      <vt:lpstr>Solutions:  Solute and Solvent</vt:lpstr>
      <vt:lpstr>Solubility and Saturation Rates</vt:lpstr>
      <vt:lpstr>Visuals for how atoms look in elements, compounds and mixtures.</vt:lpstr>
      <vt:lpstr>Ways to Separate Mixtures</vt:lpstr>
      <vt:lpstr>PowerPoint Presentation</vt:lpstr>
      <vt:lpstr>Atoms</vt:lpstr>
      <vt:lpstr>History of the Atoms</vt:lpstr>
      <vt:lpstr>Atomic Structure</vt:lpstr>
      <vt:lpstr>Bonding of Atomshttp://search.tb.ask.com/search/video.jhtml?searchfor=colvaent+bonding+video&amp;cb=UX&amp;pg=GGmain&amp;p2=^UX^xdm423^S10476^us&amp;n=780c6df5&amp;qid=116a7e219f164b5b895f9b7c55adeecf&amp;ss=sub&amp;pn=1&amp;st=sb&amp;ptb=5D2DDCE1-0FA6-4F84-8C0E-D872E216D0DE&amp;tpr=&amp;si=245051_JEM-TESTUS&amp;vidOrd=2&amp;vidId=QXT4OVM4vXI </vt:lpstr>
      <vt:lpstr>Covalent Bonding of elements</vt:lpstr>
      <vt:lpstr>Ionic Bonding</vt:lpstr>
      <vt:lpstr>Periodic Table</vt:lpstr>
      <vt:lpstr>How to read a periodic table</vt:lpstr>
      <vt:lpstr>The universe is made up of Elements and Atoms</vt:lpstr>
      <vt:lpstr>PowerPoint Presentation</vt:lpstr>
      <vt:lpstr>How to tell how many atoms are in a compound.</vt:lpstr>
      <vt:lpstr>graphene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Dybas</dc:creator>
  <cp:lastModifiedBy>Kenton</cp:lastModifiedBy>
  <cp:revision>86</cp:revision>
  <cp:lastPrinted>2015-11-27T15:50:02Z</cp:lastPrinted>
  <dcterms:created xsi:type="dcterms:W3CDTF">2015-11-20T23:31:30Z</dcterms:created>
  <dcterms:modified xsi:type="dcterms:W3CDTF">2016-01-06T13:30:00Z</dcterms:modified>
</cp:coreProperties>
</file>